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4" r:id="rId2"/>
  </p:sldMasterIdLst>
  <p:notesMasterIdLst>
    <p:notesMasterId r:id="rId44"/>
  </p:notesMasterIdLst>
  <p:sldIdLst>
    <p:sldId id="293" r:id="rId3"/>
    <p:sldId id="294" r:id="rId4"/>
    <p:sldId id="295" r:id="rId5"/>
    <p:sldId id="296" r:id="rId6"/>
    <p:sldId id="297" r:id="rId7"/>
    <p:sldId id="289" r:id="rId8"/>
    <p:sldId id="29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2" r:id="rId26"/>
    <p:sldId id="279" r:id="rId27"/>
    <p:sldId id="291" r:id="rId28"/>
    <p:sldId id="281" r:id="rId29"/>
    <p:sldId id="282" r:id="rId30"/>
    <p:sldId id="283" r:id="rId31"/>
    <p:sldId id="284" r:id="rId32"/>
    <p:sldId id="285" r:id="rId33"/>
    <p:sldId id="286" r:id="rId34"/>
    <p:sldId id="298" r:id="rId35"/>
    <p:sldId id="287" r:id="rId36"/>
    <p:sldId id="257" r:id="rId37"/>
    <p:sldId id="259" r:id="rId38"/>
    <p:sldId id="258" r:id="rId39"/>
    <p:sldId id="261" r:id="rId40"/>
    <p:sldId id="260" r:id="rId41"/>
    <p:sldId id="262" r:id="rId42"/>
    <p:sldId id="256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79250" autoAdjust="0"/>
  </p:normalViewPr>
  <p:slideViewPr>
    <p:cSldViewPr snapToGrid="0" snapToObjects="1">
      <p:cViewPr varScale="1">
        <p:scale>
          <a:sx n="90" d="100"/>
          <a:sy n="90" d="100"/>
        </p:scale>
        <p:origin x="15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D8687-D882-7842-B94F-64BF7F4CFE81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9D33A-8157-7345-AE91-7CF0EB0DDA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436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周彬 大连理工大学硕士研究生 车辆工程专业</a:t>
            </a:r>
            <a:endParaRPr kumimoji="1" lang="en-US" altLang="zh-CN" dirty="0"/>
          </a:p>
          <a:p>
            <a:r>
              <a:rPr kumimoji="1" lang="zh-CN" altLang="en-US" dirty="0"/>
              <a:t>自动驾驶的轨迹预测方向</a:t>
            </a:r>
            <a:endParaRPr kumimoji="1" lang="en-US" altLang="zh-CN" dirty="0"/>
          </a:p>
          <a:p>
            <a:r>
              <a:rPr kumimoji="1" lang="zh-CN" altLang="en-US" dirty="0"/>
              <a:t>深度学习 强化学习 机器学习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9D33A-8157-7345-AE91-7CF0EB0DDA1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04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9D33A-8157-7345-AE91-7CF0EB0DDA1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419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9D33A-8157-7345-AE91-7CF0EB0DDA1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4686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9D33A-8157-7345-AE91-7CF0EB0DDA1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268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9D33A-8157-7345-AE91-7CF0EB0DDA1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1673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在行人与行人的交互过程，被预测的行人往往会关心视野前方的人群，而不是身后的人，因此选择以当前行人为圆心，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为半径的扇形区域为人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人社交感兴趣区域，在这个区域中的行人称为当前行人的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邻居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，将扇形区域划分为如图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个网格，构成栅格地图。将栅格地图写成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4*4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矩阵的形式，每个数字代表网格中的人数，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9D33A-8157-7345-AE91-7CF0EB0DDA1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754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C2BEA-E736-D64A-8B0C-7A10434C4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4D97A9-E7A0-8C4D-9B45-76C1F6C11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1776B7-98CC-BF40-B1E3-7231E1DB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2194D1-DACD-3242-B1F7-172C0E87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160900-8E06-3840-A643-A70E5DD7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005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0053E-70FF-5441-8C7B-49B4A6BB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BE7A93-875E-AB4D-A4FB-40627D295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F3118-F497-E243-B5D6-FA04E536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9A6838-5ABE-5444-8126-22200F76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B848F-4889-A746-8FAB-F37277FC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311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D7EDD7-99C2-9C48-980E-28943F08F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169C21-4364-804E-8813-E868DC22A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63639A-9E2C-B84C-99A0-955B2C81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48473A-A1C0-094E-A123-8628E4F66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6B34A-F105-2B40-8A64-810399A3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7208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CCE8C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92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70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CCE8C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71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58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8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89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CCE8C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9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B189A-7E18-664A-9632-80850F8C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AB0CA4-2D29-0144-9AA3-A8D6AC18E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1CFE49-B182-8B4D-91AF-4932708C8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AD2DEE-B344-A440-A0BF-F67C5FDE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C6DDBB-FDA9-E046-8EDA-9E1ABAD3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785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4/1/2021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CCE8C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0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42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4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1A591-D2C8-874D-BF79-2CCBE9A2A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215E33-4BA1-1A4A-A29B-2C4F10E4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7F7CA-0610-6445-84D4-ECAEA269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2E4CCB-13CC-3B4F-B096-B2D29DB9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922B4-79CB-C24B-874A-4F373F4B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985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4290B-CD52-9047-906A-6A6B1874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D4CDC7-0C94-644B-9772-6DBF520F6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7119CC-4157-364C-B0DD-1516E49F1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2AFF13-86DD-2147-AA85-4AEEB079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548229-34D4-2948-85DC-33BE3CCA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AF23B1-0801-5E4B-8475-167EF8A1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007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554F9-F51D-1549-BF76-73A0FC40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C5ACC2-D1FB-0740-91F8-454935459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1C0BE3-3426-D240-ADD8-CF77E9412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4C7185-98D3-E641-98A4-59C3EF9473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886937-7859-3346-A45A-0F64349AB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F3CE6B-805E-7A40-AAF4-D1BE5656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20D621-A765-9944-9814-F5FABC34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2F33F9-1024-0947-983D-27DE083E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3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69507-8661-E74E-A860-3FB3E8859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348B6A-65A2-4B42-815D-917FE55E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0CCD65-8AF0-954C-9C7B-39C3E3DA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F38C1C-F7A4-D940-A28D-55451B20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368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D11170-6A4C-E64B-902E-F59F6900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F3A28E-0E9B-BB47-B60B-91A4E0D7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845E7-B238-F34F-B8FE-1C87603A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34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24607-F629-BC49-8B8E-E1C16832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89892F-C52B-9443-B23C-A4B08F53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18160E-5E4E-C848-8B8B-389FEF49F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BC68DB-521C-3D4A-A427-5F2300D2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469369-BA54-4246-848A-6E465AAA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AF44E9-9521-B34F-8D8D-1F161592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343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97D69-5136-684A-A462-E63078FD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7F41B7-BF0D-464F-8815-1FE6EFBFD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F7FCBA-FE41-E94D-98D5-467E9BBA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28BAD-F7D7-3F47-8293-7D99E4D8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09D4EF-2ADC-9E44-9C9B-B7C12059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886342-8DBF-844D-B031-C7CF8E85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550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3FBD40-BDAF-3F4D-94A1-0FCBD8F4F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45D88C-B324-5746-AAA3-D94C623F6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B6B66A-43CE-F54C-9439-30FF872FA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4C5015-9F28-A645-BDC7-99D39541E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8838F9-31EE-9744-ABBA-42EC763C8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9A25082-274B-AE4F-8A4B-E973DD20D646}" type="datetimeFigureOut">
              <a:rPr kumimoji="1" lang="zh-CN" altLang="en-US" smtClean="0"/>
              <a:t>2021/4/1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381D7CF-AE6E-184C-955D-D853BEA645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451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haokan.baidu.com/v?vid=10302707666147641411&amp;pd=bjh&amp;fr=bjhauthor&amp;type=vide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5.mov"/><Relationship Id="rId7" Type="http://schemas.openxmlformats.org/officeDocument/2006/relationships/image" Target="../media/image14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E206F0C-01FF-4C17-AE22-2271D3ABA5B6}"/>
              </a:ext>
            </a:extLst>
          </p:cNvPr>
          <p:cNvSpPr txBox="1"/>
          <p:nvPr/>
        </p:nvSpPr>
        <p:spPr>
          <a:xfrm>
            <a:off x="510540" y="1353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百度世界大会</a:t>
            </a:r>
            <a:r>
              <a:rPr lang="en-US" altLang="zh-CN" sz="2400" dirty="0"/>
              <a:t>2020 </a:t>
            </a:r>
            <a:endParaRPr lang="zh-CN" altLang="en-US" sz="24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AD9E39D-8AC5-469B-9C31-6B53D7927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68" y="7427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183C4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首钢园区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ADA7B16-C3C5-46CC-B8E1-1EF256C7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87" y="1219200"/>
            <a:ext cx="88106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7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673304-F7F4-A440-B104-A59A5CC3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609600"/>
            <a:ext cx="9982200" cy="5638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489AF4-5C88-5C45-AB76-762EDC0DC455}"/>
              </a:ext>
            </a:extLst>
          </p:cNvPr>
          <p:cNvSpPr txBox="1"/>
          <p:nvPr/>
        </p:nvSpPr>
        <p:spPr>
          <a:xfrm>
            <a:off x="0" y="1202266"/>
            <a:ext cx="3928533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3200" dirty="0"/>
              <a:t>轨迹预测问题的难点：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22015-B75C-0C4B-A0F9-3181F422F78E}"/>
              </a:ext>
            </a:extLst>
          </p:cNvPr>
          <p:cNvSpPr txBox="1"/>
          <p:nvPr/>
        </p:nvSpPr>
        <p:spPr>
          <a:xfrm>
            <a:off x="185738" y="157162"/>
            <a:ext cx="514826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项目背景介绍：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8740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BD3889-61C4-004A-A686-1E10E2C8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449549"/>
            <a:ext cx="8469448" cy="56790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2E8D6D-95E2-1243-8ABB-980EC753C94E}"/>
              </a:ext>
            </a:extLst>
          </p:cNvPr>
          <p:cNvSpPr txBox="1"/>
          <p:nvPr/>
        </p:nvSpPr>
        <p:spPr>
          <a:xfrm>
            <a:off x="185738" y="157162"/>
            <a:ext cx="514826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项目背景介绍：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19194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11C579-EEFE-C34D-BEED-81E61648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741937"/>
            <a:ext cx="9347200" cy="5054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2FFBEE-33A6-AB43-A848-F5415969FF1A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模型验证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40653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8291D8-9C5F-404C-AB64-35433F2C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685800"/>
            <a:ext cx="9194800" cy="5486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8AEEB8-2E76-9944-9008-31F29FA89990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模型验证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888908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49C510-6F95-9D47-9597-BCA342D0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654050"/>
            <a:ext cx="9728200" cy="5549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213C39-778B-674A-BD93-81C0389E2FB6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模型设计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787810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6DB564-8F05-2C48-B551-ED008BC4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63600"/>
            <a:ext cx="9448800" cy="5130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9DD71FB-D965-0844-A8EE-D7CBBFEBD00E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模型设计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45390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D3ADB5-5483-304F-B11A-93562DC0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479424"/>
            <a:ext cx="9753600" cy="3492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C8B624-6AF2-BB44-AB04-945E1AFB1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1"/>
          <a:stretch/>
        </p:blipFill>
        <p:spPr>
          <a:xfrm>
            <a:off x="1495425" y="3971924"/>
            <a:ext cx="7023100" cy="25431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26C2DF-29DF-3E45-B1DC-0E21467C91C0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模型设计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52884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4B217E-330D-6146-92BF-320C5851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755650"/>
            <a:ext cx="8826500" cy="53467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2338E8-3D1A-A141-AD78-983BEB67DFDF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模型验证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09830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3AA1C2-8F59-C449-8F35-3D48EFC43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2" y="620711"/>
            <a:ext cx="4673600" cy="6057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BFFB34-6789-C645-9FAC-CB4A743D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759" y="637644"/>
            <a:ext cx="5041900" cy="5524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3AA339-A0A2-5D42-8552-853F48213114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模型优化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655337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952D88-92B6-C14D-88AE-75664E43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46" y="928204"/>
            <a:ext cx="7377589" cy="48302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9586E40-5A6E-1B49-9A93-7E9AFCCAE526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模型优化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68580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5613D6-CF7C-41CC-A3F0-1423C704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37" y="1676399"/>
            <a:ext cx="5267325" cy="3505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D71874-F3E6-45DA-B0E7-0821E059E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2" y="1452562"/>
            <a:ext cx="5953125" cy="3952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8368D8-BC18-44C3-BF45-C7F0EE9E0796}"/>
              </a:ext>
            </a:extLst>
          </p:cNvPr>
          <p:cNvSpPr txBox="1"/>
          <p:nvPr/>
        </p:nvSpPr>
        <p:spPr>
          <a:xfrm>
            <a:off x="355600" y="4445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北京亦庄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84234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2EDFBB-BDAE-FF46-87F9-F71F6EC6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82" y="953029"/>
            <a:ext cx="9359900" cy="5130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967215-09B3-7A4B-AC08-42247214DAC0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模型优化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423728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D4063B-EDEE-2F4A-B21A-471C93AB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33" y="910167"/>
            <a:ext cx="7975600" cy="5613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34C69A-2056-0946-9381-7F1A954224EE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模型收益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81132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BFD1E8-473D-F547-93B2-EDE2E101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806450"/>
            <a:ext cx="9347200" cy="5245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0E7748-B827-484F-A62B-1ECDF88FD252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模型收益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850616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3344DF-DE55-8046-AEA1-32383737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741936"/>
            <a:ext cx="9787467" cy="58920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605416-2AED-C245-AA99-A5B155C35635}"/>
              </a:ext>
            </a:extLst>
          </p:cNvPr>
          <p:cNvSpPr txBox="1"/>
          <p:nvPr/>
        </p:nvSpPr>
        <p:spPr>
          <a:xfrm>
            <a:off x="185737" y="157162"/>
            <a:ext cx="562239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模型收益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729828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 1.mov">
            <a:hlinkClick r:id="" action="ppaction://media"/>
            <a:extLst>
              <a:ext uri="{FF2B5EF4-FFF2-40B4-BE49-F238E27FC236}">
                <a16:creationId xmlns:a16="http://schemas.microsoft.com/office/drawing/2014/main" id="{439FE422-9AC1-F44B-B948-03E6BFBDDD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" y="1066801"/>
            <a:ext cx="6147927" cy="4876798"/>
          </a:xfrm>
          <a:prstGeom prst="rect">
            <a:avLst/>
          </a:prstGeom>
        </p:spPr>
      </p:pic>
      <p:pic>
        <p:nvPicPr>
          <p:cNvPr id="5" name="RECORD 2.mov">
            <a:hlinkClick r:id="" action="ppaction://media"/>
            <a:extLst>
              <a:ext uri="{FF2B5EF4-FFF2-40B4-BE49-F238E27FC236}">
                <a16:creationId xmlns:a16="http://schemas.microsoft.com/office/drawing/2014/main" id="{76DE6086-785C-2440-84DF-925328862A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44073" y="1066801"/>
            <a:ext cx="6147927" cy="4876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965EF5-6DFC-7944-95F2-E6874792805E}"/>
              </a:ext>
            </a:extLst>
          </p:cNvPr>
          <p:cNvSpPr txBox="1"/>
          <p:nvPr/>
        </p:nvSpPr>
        <p:spPr>
          <a:xfrm>
            <a:off x="185737" y="157162"/>
            <a:ext cx="626586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 模型设计及优化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对比可视化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478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CD033C-06DE-F348-88EA-2747A8C4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09600"/>
            <a:ext cx="9448800" cy="5638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D48DAF-C8AD-6747-A4DD-7B3498A89526}"/>
              </a:ext>
            </a:extLst>
          </p:cNvPr>
          <p:cNvSpPr txBox="1"/>
          <p:nvPr/>
        </p:nvSpPr>
        <p:spPr>
          <a:xfrm>
            <a:off x="185737" y="157162"/>
            <a:ext cx="709559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模型迭代及改进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非机动车模型验证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8296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55CB77-5D0D-514C-9E01-6ED9A93387C2}"/>
              </a:ext>
            </a:extLst>
          </p:cNvPr>
          <p:cNvSpPr txBox="1"/>
          <p:nvPr/>
        </p:nvSpPr>
        <p:spPr>
          <a:xfrm>
            <a:off x="185737" y="157162"/>
            <a:ext cx="709559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模型迭代及改进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非机动车模型验证</a:t>
            </a:r>
            <a:endParaRPr kumimoji="1"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2C9AEE-B6E4-3742-B8B4-9A4DFACC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927100"/>
            <a:ext cx="92329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32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D06E79-2E59-E34F-9957-54A43C21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87" y="1121303"/>
            <a:ext cx="8978900" cy="5295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CE6E53B-205A-704C-84DA-636A0B251D3F}"/>
              </a:ext>
            </a:extLst>
          </p:cNvPr>
          <p:cNvSpPr txBox="1"/>
          <p:nvPr/>
        </p:nvSpPr>
        <p:spPr>
          <a:xfrm>
            <a:off x="185737" y="157162"/>
            <a:ext cx="709559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模型迭代及改进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非机动车模型设计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2100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1E1E8D-387A-9843-B60C-5391396E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060450"/>
            <a:ext cx="9359900" cy="4737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F74B58-E2FA-1045-8ABE-39467D2779E5}"/>
              </a:ext>
            </a:extLst>
          </p:cNvPr>
          <p:cNvSpPr txBox="1"/>
          <p:nvPr/>
        </p:nvSpPr>
        <p:spPr>
          <a:xfrm>
            <a:off x="185737" y="157162"/>
            <a:ext cx="709559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模型迭代及改进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非机动车模型设计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940668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BCC573-6332-274D-81F9-FE0E41CE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88" y="741937"/>
            <a:ext cx="9550400" cy="3378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90EB89-D6B5-F348-81DE-4B76DA516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88" y="4100649"/>
            <a:ext cx="7124700" cy="2628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1B3FF2-1A0D-2B49-82FC-89C3952E5F64}"/>
              </a:ext>
            </a:extLst>
          </p:cNvPr>
          <p:cNvSpPr txBox="1"/>
          <p:nvPr/>
        </p:nvSpPr>
        <p:spPr>
          <a:xfrm>
            <a:off x="185737" y="157162"/>
            <a:ext cx="709559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模型迭代及改进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非机动车模型设计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79892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B79AD0-6616-4125-86F6-138C1A8BCE50}"/>
              </a:ext>
            </a:extLst>
          </p:cNvPr>
          <p:cNvSpPr txBox="1"/>
          <p:nvPr/>
        </p:nvSpPr>
        <p:spPr>
          <a:xfrm>
            <a:off x="381000" y="30480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路试版传感器布局</a:t>
            </a:r>
          </a:p>
        </p:txBody>
      </p:sp>
      <p:pic>
        <p:nvPicPr>
          <p:cNvPr id="5" name="1d0549e0bfa5a06b9eb9cc1eea2226d8">
            <a:hlinkClick r:id="" action="ppaction://media"/>
            <a:extLst>
              <a:ext uri="{FF2B5EF4-FFF2-40B4-BE49-F238E27FC236}">
                <a16:creationId xmlns:a16="http://schemas.microsoft.com/office/drawing/2014/main" id="{2A759069-A150-46D7-99DA-A1EDEBF111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1292226"/>
            <a:ext cx="54102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66B297-064C-4ED4-8A7B-E6B1D0641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1" y="1292226"/>
            <a:ext cx="5825065" cy="43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09B2FD-C47D-B14C-9EAA-8ECA489A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1" y="741937"/>
            <a:ext cx="9317566" cy="57038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53A100-F989-9547-AEDE-37C7638A4B4E}"/>
              </a:ext>
            </a:extLst>
          </p:cNvPr>
          <p:cNvSpPr txBox="1"/>
          <p:nvPr/>
        </p:nvSpPr>
        <p:spPr>
          <a:xfrm>
            <a:off x="185737" y="157162"/>
            <a:ext cx="709559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模型迭代及改进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非机动车模型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212587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099633-BBA3-2E4D-A4AE-F3BDC7BB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958850"/>
            <a:ext cx="8966200" cy="49403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600345-0292-4041-A214-1149D21C2FE2}"/>
              </a:ext>
            </a:extLst>
          </p:cNvPr>
          <p:cNvSpPr txBox="1"/>
          <p:nvPr/>
        </p:nvSpPr>
        <p:spPr>
          <a:xfrm>
            <a:off x="185737" y="157162"/>
            <a:ext cx="709559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模型迭代及改进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行人模型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99934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4AE7A1-9FD8-3B4B-B36D-43021562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11" y="741937"/>
            <a:ext cx="10340988" cy="57096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649C561-02C5-684D-9A05-3CA3A1BD6890}"/>
              </a:ext>
            </a:extLst>
          </p:cNvPr>
          <p:cNvSpPr txBox="1"/>
          <p:nvPr/>
        </p:nvSpPr>
        <p:spPr>
          <a:xfrm>
            <a:off x="185737" y="157162"/>
            <a:ext cx="709559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模型迭代及改进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行人模型 可视化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69539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649C561-02C5-684D-9A05-3CA3A1BD6890}"/>
              </a:ext>
            </a:extLst>
          </p:cNvPr>
          <p:cNvSpPr txBox="1"/>
          <p:nvPr/>
        </p:nvSpPr>
        <p:spPr>
          <a:xfrm>
            <a:off x="185737" y="157162"/>
            <a:ext cx="931977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3.</a:t>
            </a:r>
            <a:r>
              <a:rPr kumimoji="1" lang="zh-CN" altLang="en-US" sz="3200" dirty="0"/>
              <a:t> 模型迭代及改进 </a:t>
            </a:r>
            <a:r>
              <a:rPr kumimoji="1" lang="en-US" altLang="zh-CN" sz="3200" dirty="0"/>
              <a:t>|</a:t>
            </a:r>
            <a:r>
              <a:rPr kumimoji="1" lang="zh-CN" altLang="en-US" sz="3200" dirty="0"/>
              <a:t> 更改过后行人模型 可视化</a:t>
            </a:r>
            <a:endParaRPr kumimoji="1" lang="en-US" alt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C20C81-5574-4725-9000-31561D990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741937"/>
            <a:ext cx="5672137" cy="56721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566E5B-D54B-4D40-A4E6-0275BEBD8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297" y="741937"/>
            <a:ext cx="5672137" cy="56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8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320DE9-C909-B746-9D42-37C90D0ED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73" y="1167404"/>
            <a:ext cx="8869493" cy="48608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2B404C-45B3-6044-80E8-1AE92AD30987}"/>
              </a:ext>
            </a:extLst>
          </p:cNvPr>
          <p:cNvSpPr txBox="1"/>
          <p:nvPr/>
        </p:nvSpPr>
        <p:spPr>
          <a:xfrm>
            <a:off x="185737" y="157162"/>
            <a:ext cx="709559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4.</a:t>
            </a:r>
            <a:r>
              <a:rPr kumimoji="1" lang="zh-CN" altLang="en-US" sz="3200" dirty="0"/>
              <a:t> 未来展望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01091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AD385C4-8BFA-6D40-B809-224094117976}"/>
              </a:ext>
            </a:extLst>
          </p:cNvPr>
          <p:cNvSpPr/>
          <p:nvPr/>
        </p:nvSpPr>
        <p:spPr>
          <a:xfrm>
            <a:off x="914400" y="212943"/>
            <a:ext cx="463463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6F3DB8-1F93-FD4F-8516-FFAAAEE5C6C9}"/>
              </a:ext>
            </a:extLst>
          </p:cNvPr>
          <p:cNvSpPr/>
          <p:nvPr/>
        </p:nvSpPr>
        <p:spPr>
          <a:xfrm>
            <a:off x="1377863" y="212943"/>
            <a:ext cx="651353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33DA4D-AB1B-CD47-A298-A3E76BCB436F}"/>
              </a:ext>
            </a:extLst>
          </p:cNvPr>
          <p:cNvSpPr txBox="1"/>
          <p:nvPr/>
        </p:nvSpPr>
        <p:spPr>
          <a:xfrm>
            <a:off x="375779" y="212943"/>
            <a:ext cx="405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基于社会注意力机制的行人轨迹预测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8A0002B-4684-6540-BF70-6932C9764A79}"/>
              </a:ext>
            </a:extLst>
          </p:cNvPr>
          <p:cNvCxnSpPr/>
          <p:nvPr/>
        </p:nvCxnSpPr>
        <p:spPr>
          <a:xfrm flipH="1">
            <a:off x="1002082" y="582275"/>
            <a:ext cx="112734" cy="10586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9BEAFFB-A567-4347-A73D-E2EF27D1642B}"/>
              </a:ext>
            </a:extLst>
          </p:cNvPr>
          <p:cNvCxnSpPr/>
          <p:nvPr/>
        </p:nvCxnSpPr>
        <p:spPr>
          <a:xfrm>
            <a:off x="1778696" y="582275"/>
            <a:ext cx="1052186" cy="494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190744-1">
            <a:extLst>
              <a:ext uri="{FF2B5EF4-FFF2-40B4-BE49-F238E27FC236}">
                <a16:creationId xmlns:a16="http://schemas.microsoft.com/office/drawing/2014/main" id="{D5350F5F-1AA8-024F-9D6A-64511F5CDD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996" y="1077238"/>
            <a:ext cx="6175279" cy="37908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C139E5A9-A5D8-A845-8C3D-572B13548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85" y="1640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453B3D4A-0787-D54F-B3AD-64797319FD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491463"/>
              </p:ext>
            </p:extLst>
          </p:nvPr>
        </p:nvGraphicFramePr>
        <p:xfrm>
          <a:off x="433174" y="1986828"/>
          <a:ext cx="265360" cy="435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797300" imgH="5270500" progId="Equation.DSMT4">
                  <p:embed/>
                </p:oleObj>
              </mc:Choice>
              <mc:Fallback>
                <p:oleObj r:id="rId3" imgW="3797300" imgH="5270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174" y="1986828"/>
                        <a:ext cx="265360" cy="4355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5EBFDF8E-70EC-F347-9830-97E8C071B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684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5CE8E10-609E-B54D-9922-45127AC11D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88891"/>
              </p:ext>
            </p:extLst>
          </p:nvPr>
        </p:nvGraphicFramePr>
        <p:xfrm>
          <a:off x="914400" y="1773923"/>
          <a:ext cx="762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7551400" imgH="5562600" progId="Equation.DSMT4">
                  <p:embed/>
                </p:oleObj>
              </mc:Choice>
              <mc:Fallback>
                <p:oleObj r:id="rId5" imgW="17551400" imgH="5562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773923"/>
                        <a:ext cx="7620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6">
            <a:extLst>
              <a:ext uri="{FF2B5EF4-FFF2-40B4-BE49-F238E27FC236}">
                <a16:creationId xmlns:a16="http://schemas.microsoft.com/office/drawing/2014/main" id="{5D4B299B-C7A8-1948-B8D7-A3D387F16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482" y="21358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818F279-5313-EA4E-9864-962CF1431198}"/>
              </a:ext>
            </a:extLst>
          </p:cNvPr>
          <p:cNvSpPr/>
          <p:nvPr/>
        </p:nvSpPr>
        <p:spPr>
          <a:xfrm>
            <a:off x="6010180" y="1986827"/>
            <a:ext cx="2608303" cy="161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FBD38CD0-EE58-3740-A784-510BB2C9D2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175211"/>
              </p:ext>
            </p:extLst>
          </p:nvPr>
        </p:nvGraphicFramePr>
        <p:xfrm>
          <a:off x="900482" y="2135873"/>
          <a:ext cx="1930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4475400" imgH="5562600" progId="Equation.DSMT4">
                  <p:embed/>
                </p:oleObj>
              </mc:Choice>
              <mc:Fallback>
                <p:oleObj r:id="rId7" imgW="44475400" imgH="5562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482" y="2135873"/>
                        <a:ext cx="19304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8">
            <a:extLst>
              <a:ext uri="{FF2B5EF4-FFF2-40B4-BE49-F238E27FC236}">
                <a16:creationId xmlns:a16="http://schemas.microsoft.com/office/drawing/2014/main" id="{0F89AC38-9556-1C42-93F7-01918208B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5101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D715FAF-FC1D-F84F-A25D-6B7DD7D8B7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95655"/>
              </p:ext>
            </p:extLst>
          </p:nvPr>
        </p:nvGraphicFramePr>
        <p:xfrm>
          <a:off x="914400" y="2458245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5742900" imgH="5562600" progId="Equation.DSMT4">
                  <p:embed/>
                </p:oleObj>
              </mc:Choice>
              <mc:Fallback>
                <p:oleObj r:id="rId9" imgW="25742900" imgH="5562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58245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左大括号 19">
            <a:extLst>
              <a:ext uri="{FF2B5EF4-FFF2-40B4-BE49-F238E27FC236}">
                <a16:creationId xmlns:a16="http://schemas.microsoft.com/office/drawing/2014/main" id="{F61D5842-758F-0144-B123-BE35D5367E37}"/>
              </a:ext>
            </a:extLst>
          </p:cNvPr>
          <p:cNvSpPr/>
          <p:nvPr/>
        </p:nvSpPr>
        <p:spPr>
          <a:xfrm>
            <a:off x="698534" y="1894573"/>
            <a:ext cx="201948" cy="68432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25D178-ED02-084F-88F2-D6336C4BB5BA}"/>
              </a:ext>
            </a:extLst>
          </p:cNvPr>
          <p:cNvSpPr txBox="1"/>
          <p:nvPr/>
        </p:nvSpPr>
        <p:spPr>
          <a:xfrm>
            <a:off x="2785889" y="946456"/>
            <a:ext cx="3110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缩放点积：</a:t>
            </a:r>
            <a:r>
              <a:rPr kumimoji="1"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keys</a:t>
            </a:r>
            <a:r>
              <a:rPr kumimoji="1" lang="zh-CN" alt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1" lang="zh-CN" alt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querys</a:t>
            </a:r>
            <a:r>
              <a:rPr kumimoji="1" lang="zh-CN" alt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1" lang="zh-CN" alt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1" lang="en-US" altLang="zh-CN" sz="1400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1" lang="en-US" altLang="zh-CN" sz="1400" i="1" baseline="-25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932F57-75C4-5243-954D-D99B0783A630}"/>
              </a:ext>
            </a:extLst>
          </p:cNvPr>
          <p:cNvSpPr txBox="1"/>
          <p:nvPr/>
        </p:nvSpPr>
        <p:spPr>
          <a:xfrm>
            <a:off x="7938269" y="1751406"/>
            <a:ext cx="1061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seq2seq</a:t>
            </a:r>
            <a:endParaRPr kumimoji="1"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E6DB6A-737E-DA4B-BF70-8E05693F6F13}"/>
              </a:ext>
            </a:extLst>
          </p:cNvPr>
          <p:cNvSpPr txBox="1"/>
          <p:nvPr/>
        </p:nvSpPr>
        <p:spPr>
          <a:xfrm>
            <a:off x="953720" y="3113776"/>
            <a:ext cx="3132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observed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seq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/8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/12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SA-GAN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Rregression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Gumbel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ADE/FDE: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0.52/1.03</a:t>
            </a:r>
            <a:r>
              <a:rPr lang="zh-CN" altLang="zh-CN" dirty="0"/>
              <a:t> </a:t>
            </a:r>
            <a:endParaRPr lang="en-US" altLang="zh-CN" dirty="0"/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ETH/UCY</a:t>
            </a:r>
          </a:p>
        </p:txBody>
      </p:sp>
    </p:spTree>
    <p:extLst>
      <p:ext uri="{BB962C8B-B14F-4D97-AF65-F5344CB8AC3E}">
        <p14:creationId xmlns:p14="http://schemas.microsoft.com/office/powerpoint/2010/main" val="547070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A0BBF1E-CD4A-AD46-95CD-7C53205E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54" y="613742"/>
            <a:ext cx="10477500" cy="55245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6E4AF6-E523-4C47-94A0-28F6E7EB2576}"/>
              </a:ext>
            </a:extLst>
          </p:cNvPr>
          <p:cNvSpPr txBox="1"/>
          <p:nvPr/>
        </p:nvSpPr>
        <p:spPr>
          <a:xfrm>
            <a:off x="375779" y="212943"/>
            <a:ext cx="405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基于社会注意力机制的行人轨迹预测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CAFD7C-4DC9-D040-9A0A-FACF14554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6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CAE2D1CB-1A81-4E42-A3D5-10DF2EE3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868AD8F-41DA-5642-BA74-627F276B2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6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DD103BC2-6EF8-754A-98BF-B94CD6B8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242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">
            <a:extLst>
              <a:ext uri="{FF2B5EF4-FFF2-40B4-BE49-F238E27FC236}">
                <a16:creationId xmlns:a16="http://schemas.microsoft.com/office/drawing/2014/main" id="{C20D6D75-B001-464B-A046-E2AFAC0C3D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97" y="1298714"/>
            <a:ext cx="4970021" cy="375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3">
            <a:extLst>
              <a:ext uri="{FF2B5EF4-FFF2-40B4-BE49-F238E27FC236}">
                <a16:creationId xmlns:a16="http://schemas.microsoft.com/office/drawing/2014/main" id="{472C2BF0-8CC7-424E-98BF-7D220C85FD9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7" y="1298714"/>
            <a:ext cx="5151742" cy="37664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DEF7C6-E65C-5D42-A852-C1100D9D294E}"/>
              </a:ext>
            </a:extLst>
          </p:cNvPr>
          <p:cNvSpPr txBox="1"/>
          <p:nvPr/>
        </p:nvSpPr>
        <p:spPr>
          <a:xfrm>
            <a:off x="622397" y="929382"/>
            <a:ext cx="168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Bad_case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7A346C-5A3E-E343-8EBB-860549450DB4}"/>
              </a:ext>
            </a:extLst>
          </p:cNvPr>
          <p:cNvSpPr txBox="1"/>
          <p:nvPr/>
        </p:nvSpPr>
        <p:spPr>
          <a:xfrm>
            <a:off x="5781302" y="929382"/>
            <a:ext cx="236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Good_case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44DA2E-1CAD-B346-89FA-D7F4BFA68387}"/>
              </a:ext>
            </a:extLst>
          </p:cNvPr>
          <p:cNvSpPr txBox="1"/>
          <p:nvPr/>
        </p:nvSpPr>
        <p:spPr>
          <a:xfrm>
            <a:off x="375779" y="212943"/>
            <a:ext cx="405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基于社会注意力机制的行人轨迹预测</a:t>
            </a:r>
          </a:p>
        </p:txBody>
      </p:sp>
    </p:spTree>
    <p:extLst>
      <p:ext uri="{BB962C8B-B14F-4D97-AF65-F5344CB8AC3E}">
        <p14:creationId xmlns:p14="http://schemas.microsoft.com/office/powerpoint/2010/main" val="1786555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F44DD5-EE03-2D4E-AE4B-07797064AE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27" y="2049352"/>
            <a:ext cx="5025404" cy="319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B99180-677D-7C46-B8BE-9E7CC6CC85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08" y="2049352"/>
            <a:ext cx="5102087" cy="31985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58A3B2-417B-854B-94CE-44985A9EAFB2}"/>
              </a:ext>
            </a:extLst>
          </p:cNvPr>
          <p:cNvSpPr/>
          <p:nvPr/>
        </p:nvSpPr>
        <p:spPr>
          <a:xfrm>
            <a:off x="646527" y="1256508"/>
            <a:ext cx="6994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DJI Mavic Pro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无人机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视频分辨率为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4K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，帧率为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23.98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行人主体为刚下课离开教室的大学生。车辆是穿过校园的车辆。</a:t>
            </a:r>
            <a:r>
              <a:rPr lang="zh-CN" altLang="zh-CN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3AFDAF-D762-4349-9368-4BBFBECBB2C4}"/>
              </a:ext>
            </a:extLst>
          </p:cNvPr>
          <p:cNvSpPr txBox="1"/>
          <p:nvPr/>
        </p:nvSpPr>
        <p:spPr>
          <a:xfrm>
            <a:off x="291548" y="185530"/>
            <a:ext cx="355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基于人车交互的行人轨迹预测</a:t>
            </a:r>
          </a:p>
        </p:txBody>
      </p:sp>
    </p:spTree>
    <p:extLst>
      <p:ext uri="{BB962C8B-B14F-4D97-AF65-F5344CB8AC3E}">
        <p14:creationId xmlns:p14="http://schemas.microsoft.com/office/powerpoint/2010/main" val="605509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4A36BA-E88E-AB41-80E1-0FA5365C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48" y="569291"/>
            <a:ext cx="3238500" cy="3035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D39755-3F7B-6E42-9393-46E5A2ADD172}"/>
              </a:ext>
            </a:extLst>
          </p:cNvPr>
          <p:cNvSpPr txBox="1"/>
          <p:nvPr/>
        </p:nvSpPr>
        <p:spPr>
          <a:xfrm>
            <a:off x="291548" y="185530"/>
            <a:ext cx="355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基于人车交互的行人轨迹预测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6AA9C9-6135-A74F-A924-6ED3E65365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3719" r="4266"/>
          <a:stretch>
            <a:fillRect/>
          </a:stretch>
        </p:blipFill>
        <p:spPr bwMode="auto">
          <a:xfrm>
            <a:off x="5234609" y="324955"/>
            <a:ext cx="6453808" cy="41611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6218629-D152-E54D-8195-B8CD2C256B0F}"/>
              </a:ext>
            </a:extLst>
          </p:cNvPr>
          <p:cNvSpPr/>
          <p:nvPr/>
        </p:nvSpPr>
        <p:spPr>
          <a:xfrm>
            <a:off x="662609" y="1530349"/>
            <a:ext cx="609600" cy="318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C31572-CB05-4242-A1BF-5471F78366AC}"/>
              </a:ext>
            </a:extLst>
          </p:cNvPr>
          <p:cNvSpPr/>
          <p:nvPr/>
        </p:nvSpPr>
        <p:spPr>
          <a:xfrm>
            <a:off x="291548" y="2010879"/>
            <a:ext cx="795130" cy="47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A9881D-1FB1-6D4A-A27D-9BE13162DCF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"/>
          <a:stretch>
            <a:fillRect/>
          </a:stretch>
        </p:blipFill>
        <p:spPr bwMode="auto">
          <a:xfrm>
            <a:off x="662609" y="4678045"/>
            <a:ext cx="2167255" cy="115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1995E6-D4AC-B446-B88E-AD002AF16EC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850" y="4678045"/>
            <a:ext cx="2167255" cy="1151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CA7E003-6AC1-A54F-ABA7-6F5AAAFF0DAF}"/>
              </a:ext>
            </a:extLst>
          </p:cNvPr>
          <p:cNvCxnSpPr>
            <a:cxnSpLocks/>
          </p:cNvCxnSpPr>
          <p:nvPr/>
        </p:nvCxnSpPr>
        <p:spPr>
          <a:xfrm>
            <a:off x="2902227" y="5299876"/>
            <a:ext cx="4006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9F0AAB4-FFA6-484A-B26F-E22486EE16C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8" t="6023" r="4668" b="4608"/>
          <a:stretch>
            <a:fillRect/>
          </a:stretch>
        </p:blipFill>
        <p:spPr bwMode="auto">
          <a:xfrm>
            <a:off x="6049091" y="4625036"/>
            <a:ext cx="1555115" cy="1475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03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5DDE30-EB2E-4FA3-8439-1FF0DEEA2079}"/>
              </a:ext>
            </a:extLst>
          </p:cNvPr>
          <p:cNvSpPr txBox="1"/>
          <p:nvPr/>
        </p:nvSpPr>
        <p:spPr>
          <a:xfrm>
            <a:off x="520700" y="310634"/>
            <a:ext cx="543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路试</a:t>
            </a:r>
          </a:p>
        </p:txBody>
      </p:sp>
      <p:pic>
        <p:nvPicPr>
          <p:cNvPr id="5" name="971ac8068c750801bb0ca96b8da04fb9">
            <a:hlinkClick r:id="" action="ppaction://media"/>
            <a:extLst>
              <a:ext uri="{FF2B5EF4-FFF2-40B4-BE49-F238E27FC236}">
                <a16:creationId xmlns:a16="http://schemas.microsoft.com/office/drawing/2014/main" id="{B70F749A-C58A-47DA-B5C9-169650489C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8287" y="941943"/>
            <a:ext cx="8836025" cy="49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6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EB5BE5-12AF-2E4E-AB2B-5E3C18B0C5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2" t="7597" r="9599" b="14026"/>
          <a:stretch>
            <a:fillRect/>
          </a:stretch>
        </p:blipFill>
        <p:spPr bwMode="auto">
          <a:xfrm>
            <a:off x="1537253" y="1232453"/>
            <a:ext cx="8242852" cy="467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6AC6A3-29FB-8A49-901D-B2AA08ED61AD}"/>
              </a:ext>
            </a:extLst>
          </p:cNvPr>
          <p:cNvSpPr txBox="1"/>
          <p:nvPr/>
        </p:nvSpPr>
        <p:spPr>
          <a:xfrm>
            <a:off x="291548" y="185530"/>
            <a:ext cx="355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基于人车交互的行人轨迹预测</a:t>
            </a:r>
          </a:p>
        </p:txBody>
      </p:sp>
    </p:spTree>
    <p:extLst>
      <p:ext uri="{BB962C8B-B14F-4D97-AF65-F5344CB8AC3E}">
        <p14:creationId xmlns:p14="http://schemas.microsoft.com/office/powerpoint/2010/main" val="3887291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01FF4B-04F8-EF44-A8D9-01AD5980CDA4}"/>
              </a:ext>
            </a:extLst>
          </p:cNvPr>
          <p:cNvSpPr txBox="1"/>
          <p:nvPr/>
        </p:nvSpPr>
        <p:spPr>
          <a:xfrm>
            <a:off x="251791" y="227042"/>
            <a:ext cx="325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基于网格的障碍车轨迹预测</a:t>
            </a:r>
          </a:p>
        </p:txBody>
      </p:sp>
      <p:pic>
        <p:nvPicPr>
          <p:cNvPr id="1025" name="Picture 1" descr="page5image28667680">
            <a:extLst>
              <a:ext uri="{FF2B5EF4-FFF2-40B4-BE49-F238E27FC236}">
                <a16:creationId xmlns:a16="http://schemas.microsoft.com/office/drawing/2014/main" id="{2CFA7B93-098E-6142-B59B-A8E6223C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7" y="1070406"/>
            <a:ext cx="41656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B470DE-732A-9F45-A6D9-4F0CACE8C6C6}"/>
              </a:ext>
            </a:extLst>
          </p:cNvPr>
          <p:cNvSpPr txBox="1"/>
          <p:nvPr/>
        </p:nvSpPr>
        <p:spPr>
          <a:xfrm>
            <a:off x="5725913" y="687987"/>
            <a:ext cx="5071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80)=(0.5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40)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abs_pos_x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abs_pos_y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abs_vel_x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abs_vel_y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map_id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Obs_length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hz,skip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Pred_length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frames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seq2seq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pic>
        <p:nvPicPr>
          <p:cNvPr id="8" name="Picture 7" descr="Figure_2">
            <a:extLst>
              <a:ext uri="{FF2B5EF4-FFF2-40B4-BE49-F238E27FC236}">
                <a16:creationId xmlns:a16="http://schemas.microsoft.com/office/drawing/2014/main" id="{652E102B-0D75-0240-A6DB-9A6DCBD1A3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7" y="3928341"/>
            <a:ext cx="4356100" cy="260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C05724-CB08-4443-85A7-C71CDFCBF9C7}"/>
              </a:ext>
            </a:extLst>
          </p:cNvPr>
          <p:cNvSpPr txBox="1"/>
          <p:nvPr/>
        </p:nvSpPr>
        <p:spPr>
          <a:xfrm>
            <a:off x="498764" y="3743675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Traj_result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1E9800-1423-9044-BA06-D5544A38C439}"/>
              </a:ext>
            </a:extLst>
          </p:cNvPr>
          <p:cNvSpPr/>
          <p:nvPr/>
        </p:nvSpPr>
        <p:spPr>
          <a:xfrm>
            <a:off x="5446924" y="27369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>
              <a:spcAft>
                <a:spcPts val="0"/>
              </a:spcAft>
            </a:pP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ADE: 0.018452928553139156</a:t>
            </a:r>
          </a:p>
          <a:p>
            <a:pPr indent="266700">
              <a:spcAft>
                <a:spcPts val="0"/>
              </a:spcAft>
            </a:pP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FDE: 0.19230769230769232</a:t>
            </a:r>
          </a:p>
        </p:txBody>
      </p:sp>
      <p:pic>
        <p:nvPicPr>
          <p:cNvPr id="11" name="Image8">
            <a:extLst>
              <a:ext uri="{FF2B5EF4-FFF2-40B4-BE49-F238E27FC236}">
                <a16:creationId xmlns:a16="http://schemas.microsoft.com/office/drawing/2014/main" id="{09521EC9-7B38-E848-89A6-35691567F9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25913" y="4118451"/>
            <a:ext cx="2517732" cy="16320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8373946-E6FD-A04B-BAF8-5CD6643CCE99}"/>
              </a:ext>
            </a:extLst>
          </p:cNvPr>
          <p:cNvSpPr txBox="1"/>
          <p:nvPr/>
        </p:nvSpPr>
        <p:spPr>
          <a:xfrm>
            <a:off x="5725913" y="3743675"/>
            <a:ext cx="210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Dataset:</a:t>
            </a:r>
            <a:endParaRPr kumimoji="1"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7DD65B6-44B6-484C-A2AC-DE7D6401880D}"/>
              </a:ext>
            </a:extLst>
          </p:cNvPr>
          <p:cNvCxnSpPr>
            <a:cxnSpLocks/>
          </p:cNvCxnSpPr>
          <p:nvPr/>
        </p:nvCxnSpPr>
        <p:spPr>
          <a:xfrm>
            <a:off x="8289004" y="4913131"/>
            <a:ext cx="4118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E7C626E-6FE7-D540-AA6E-EE0F5BF73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844" y="3998731"/>
            <a:ext cx="2374900" cy="1828800"/>
          </a:xfrm>
          <a:prstGeom prst="rect">
            <a:avLst/>
          </a:prstGeom>
        </p:spPr>
      </p:pic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BF6EF73-6203-1946-B732-B1C853CBEEED}"/>
              </a:ext>
            </a:extLst>
          </p:cNvPr>
          <p:cNvCxnSpPr>
            <a:cxnSpLocks/>
          </p:cNvCxnSpPr>
          <p:nvPr/>
        </p:nvCxnSpPr>
        <p:spPr>
          <a:xfrm flipV="1">
            <a:off x="2451652" y="687988"/>
            <a:ext cx="1" cy="2695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965FB163-711C-AE4B-A413-4435C9A3B730}"/>
              </a:ext>
            </a:extLst>
          </p:cNvPr>
          <p:cNvCxnSpPr/>
          <p:nvPr/>
        </p:nvCxnSpPr>
        <p:spPr>
          <a:xfrm>
            <a:off x="251791" y="2975406"/>
            <a:ext cx="45852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C6F7BAA-A957-B744-B3C5-94A865800707}"/>
              </a:ext>
            </a:extLst>
          </p:cNvPr>
          <p:cNvSpPr txBox="1"/>
          <p:nvPr/>
        </p:nvSpPr>
        <p:spPr>
          <a:xfrm>
            <a:off x="2173357" y="2975406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F8798C6-F17B-F94C-A9CA-F3EA70C2A5A4}"/>
              </a:ext>
            </a:extLst>
          </p:cNvPr>
          <p:cNvSpPr txBox="1"/>
          <p:nvPr/>
        </p:nvSpPr>
        <p:spPr>
          <a:xfrm>
            <a:off x="4414253" y="2980276"/>
            <a:ext cx="2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2C712D4-C526-5047-A4EE-87CBC4D848AC}"/>
              </a:ext>
            </a:extLst>
          </p:cNvPr>
          <p:cNvSpPr txBox="1"/>
          <p:nvPr/>
        </p:nvSpPr>
        <p:spPr>
          <a:xfrm>
            <a:off x="2451652" y="732563"/>
            <a:ext cx="44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8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5DDE30-EB2E-4FA3-8439-1FF0DEEA2079}"/>
              </a:ext>
            </a:extLst>
          </p:cNvPr>
          <p:cNvSpPr txBox="1"/>
          <p:nvPr/>
        </p:nvSpPr>
        <p:spPr>
          <a:xfrm>
            <a:off x="508000" y="201216"/>
            <a:ext cx="543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路试</a:t>
            </a:r>
          </a:p>
        </p:txBody>
      </p:sp>
      <p:pic>
        <p:nvPicPr>
          <p:cNvPr id="2" name="daabdf33bb856dac44f1e1376ec3eb59">
            <a:hlinkClick r:id="" action="ppaction://media"/>
            <a:extLst>
              <a:ext uri="{FF2B5EF4-FFF2-40B4-BE49-F238E27FC236}">
                <a16:creationId xmlns:a16="http://schemas.microsoft.com/office/drawing/2014/main" id="{F221BA97-40E8-428C-8760-7ADE9919F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24436"/>
            <a:ext cx="9601200" cy="54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0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19793-87B4-0249-BA2A-CF870475E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600" dirty="0"/>
              <a:t>路口场景多模概率化模型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884BCD-D686-7848-8978-3CFF06534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5848" y="4945712"/>
            <a:ext cx="7891272" cy="1069848"/>
          </a:xfrm>
        </p:spPr>
        <p:txBody>
          <a:bodyPr/>
          <a:lstStyle/>
          <a:p>
            <a:r>
              <a:rPr kumimoji="1" lang="zh-CN" altLang="en-US" dirty="0"/>
              <a:t>周彬 大连理工大学 </a:t>
            </a:r>
            <a:endParaRPr kumimoji="1" lang="en-US" altLang="zh-CN" dirty="0"/>
          </a:p>
          <a:p>
            <a:r>
              <a:rPr kumimoji="1" lang="en-US" altLang="zh-CN" dirty="0"/>
              <a:t>2020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8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24</a:t>
            </a:r>
            <a:r>
              <a:rPr kumimoji="1"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26752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0BF04B-274A-004B-BFB8-4AD027C3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33" y="425450"/>
            <a:ext cx="2362200" cy="6108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DE920-10D4-D54B-9EE1-0E60D2ABAD58}"/>
              </a:ext>
            </a:extLst>
          </p:cNvPr>
          <p:cNvSpPr txBox="1"/>
          <p:nvPr/>
        </p:nvSpPr>
        <p:spPr>
          <a:xfrm>
            <a:off x="3674533" y="1574800"/>
            <a:ext cx="645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1.</a:t>
            </a:r>
            <a:r>
              <a:rPr kumimoji="1" lang="zh-CN" altLang="en-US" sz="2800" dirty="0"/>
              <a:t> 项目背景介绍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67ED52-62FC-554D-B904-F8E53C3AE1CE}"/>
              </a:ext>
            </a:extLst>
          </p:cNvPr>
          <p:cNvSpPr txBox="1"/>
          <p:nvPr/>
        </p:nvSpPr>
        <p:spPr>
          <a:xfrm>
            <a:off x="3674533" y="2556934"/>
            <a:ext cx="645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2.</a:t>
            </a:r>
            <a:r>
              <a:rPr kumimoji="1" lang="zh-CN" altLang="en-US" sz="2800" dirty="0"/>
              <a:t> 模型的设计及优化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7BCB58-1106-394D-9067-9111BEDE7CA8}"/>
              </a:ext>
            </a:extLst>
          </p:cNvPr>
          <p:cNvSpPr txBox="1"/>
          <p:nvPr/>
        </p:nvSpPr>
        <p:spPr>
          <a:xfrm>
            <a:off x="3674533" y="3539068"/>
            <a:ext cx="645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3.</a:t>
            </a:r>
            <a:r>
              <a:rPr kumimoji="1" lang="zh-CN" altLang="en-US" sz="2800" dirty="0"/>
              <a:t> 模型的迭代与改进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A56D68-45FA-2A41-8406-617977EECBFA}"/>
              </a:ext>
            </a:extLst>
          </p:cNvPr>
          <p:cNvSpPr txBox="1"/>
          <p:nvPr/>
        </p:nvSpPr>
        <p:spPr>
          <a:xfrm>
            <a:off x="3674533" y="4521202"/>
            <a:ext cx="645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4.</a:t>
            </a:r>
            <a:r>
              <a:rPr kumimoji="1" lang="zh-CN" altLang="en-US" sz="2800" dirty="0"/>
              <a:t> 未来的展望</a:t>
            </a:r>
          </a:p>
        </p:txBody>
      </p:sp>
    </p:spTree>
    <p:extLst>
      <p:ext uri="{BB962C8B-B14F-4D97-AF65-F5344CB8AC3E}">
        <p14:creationId xmlns:p14="http://schemas.microsoft.com/office/powerpoint/2010/main" val="139264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D4BC0BA-F807-374D-9FE7-54A0BF2B87EB}"/>
              </a:ext>
            </a:extLst>
          </p:cNvPr>
          <p:cNvSpPr txBox="1"/>
          <p:nvPr/>
        </p:nvSpPr>
        <p:spPr>
          <a:xfrm>
            <a:off x="185738" y="157162"/>
            <a:ext cx="514826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项目背景介绍：</a:t>
            </a:r>
            <a:endParaRPr kumimoji="1"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59BD1F-D84D-0E4B-8923-F4C56F085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286" y="394229"/>
            <a:ext cx="7835900" cy="57023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D4079B-885A-FA45-93A5-08257297B9D1}"/>
              </a:ext>
            </a:extLst>
          </p:cNvPr>
          <p:cNvSpPr txBox="1"/>
          <p:nvPr/>
        </p:nvSpPr>
        <p:spPr>
          <a:xfrm>
            <a:off x="1214848" y="1979900"/>
            <a:ext cx="800219" cy="28786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dirty="0"/>
              <a:t>路口场景</a:t>
            </a:r>
          </a:p>
        </p:txBody>
      </p:sp>
      <p:pic>
        <p:nvPicPr>
          <p:cNvPr id="12" name="RECORD 1.mov">
            <a:hlinkClick r:id="" action="ppaction://media"/>
            <a:extLst>
              <a:ext uri="{FF2B5EF4-FFF2-40B4-BE49-F238E27FC236}">
                <a16:creationId xmlns:a16="http://schemas.microsoft.com/office/drawing/2014/main" id="{CB9FD573-9108-1F45-A5CD-E0E3D955C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558" y="449549"/>
            <a:ext cx="7658628" cy="607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5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951151-A9DE-5C47-946F-9AC6F6F1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635000"/>
            <a:ext cx="8648700" cy="558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B86BBD-C823-6C44-BCE3-05CC39A36430}"/>
              </a:ext>
            </a:extLst>
          </p:cNvPr>
          <p:cNvSpPr txBox="1"/>
          <p:nvPr/>
        </p:nvSpPr>
        <p:spPr>
          <a:xfrm>
            <a:off x="185738" y="157162"/>
            <a:ext cx="514826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 项目背景介绍：</a:t>
            </a:r>
            <a:endParaRPr kumimoji="1" lang="en-US" altLang="zh-CN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BEFB95-97C7-F94A-838A-411A1C6A1C48}"/>
              </a:ext>
            </a:extLst>
          </p:cNvPr>
          <p:cNvSpPr txBox="1"/>
          <p:nvPr/>
        </p:nvSpPr>
        <p:spPr>
          <a:xfrm>
            <a:off x="485226" y="1507067"/>
            <a:ext cx="954107" cy="27262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/>
            <a:r>
              <a:rPr kumimoji="1" lang="zh-CN" altLang="en-US" sz="3200" dirty="0">
                <a:solidFill>
                  <a:sysClr val="windowText" lastClr="000000"/>
                </a:solidFill>
              </a:rPr>
              <a:t>传统方法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25665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CCE8C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13728</TotalTime>
  <Words>639</Words>
  <Application>Microsoft Office PowerPoint</Application>
  <PresentationFormat>宽屏</PresentationFormat>
  <Paragraphs>87</Paragraphs>
  <Slides>41</Slides>
  <Notes>6</Notes>
  <HiddenSlides>0</HiddenSlides>
  <MMClips>6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等线</vt:lpstr>
      <vt:lpstr>等线 Light</vt:lpstr>
      <vt:lpstr>SimSun</vt:lpstr>
      <vt:lpstr>Arial</vt:lpstr>
      <vt:lpstr>Calibri</vt:lpstr>
      <vt:lpstr>Open Sans</vt:lpstr>
      <vt:lpstr>Rockwell</vt:lpstr>
      <vt:lpstr>Rockwell Condensed</vt:lpstr>
      <vt:lpstr>Rockwell Extra Bold</vt:lpstr>
      <vt:lpstr>Times New Roman</vt:lpstr>
      <vt:lpstr>Wingdings</vt:lpstr>
      <vt:lpstr>Office 主题​​</vt:lpstr>
      <vt:lpstr>木活字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路口场景多模概率化模型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zhou bin</cp:lastModifiedBy>
  <cp:revision>34</cp:revision>
  <dcterms:created xsi:type="dcterms:W3CDTF">2020-08-06T02:02:50Z</dcterms:created>
  <dcterms:modified xsi:type="dcterms:W3CDTF">2021-04-02T13:42:50Z</dcterms:modified>
</cp:coreProperties>
</file>